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444" r:id="rId3"/>
    <p:sldId id="506" r:id="rId4"/>
    <p:sldId id="544" r:id="rId5"/>
    <p:sldId id="546" r:id="rId6"/>
    <p:sldId id="548" r:id="rId7"/>
    <p:sldId id="507" r:id="rId8"/>
    <p:sldId id="512" r:id="rId9"/>
    <p:sldId id="513" r:id="rId10"/>
    <p:sldId id="533" r:id="rId11"/>
    <p:sldId id="530" r:id="rId12"/>
    <p:sldId id="528" r:id="rId13"/>
    <p:sldId id="515" r:id="rId14"/>
    <p:sldId id="534" r:id="rId15"/>
    <p:sldId id="535" r:id="rId16"/>
    <p:sldId id="508" r:id="rId17"/>
    <p:sldId id="510" r:id="rId18"/>
    <p:sldId id="511" r:id="rId19"/>
    <p:sldId id="536" r:id="rId20"/>
    <p:sldId id="542" r:id="rId21"/>
    <p:sldId id="516" r:id="rId22"/>
    <p:sldId id="537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31" r:id="rId31"/>
    <p:sldId id="524" r:id="rId32"/>
    <p:sldId id="532" r:id="rId33"/>
    <p:sldId id="525" r:id="rId34"/>
    <p:sldId id="445" r:id="rId3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>
        <p:scale>
          <a:sx n="72" d="100"/>
          <a:sy n="72" d="100"/>
        </p:scale>
        <p:origin x="-179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4400" dirty="0" smtClean="0">
              <a:cs typeface="B Bardiya" pitchFamily="2" charset="-78"/>
            </a:rPr>
            <a:t>بهره‌وری دارایی فیزیکی</a:t>
          </a:r>
          <a:endParaRPr lang="en-US" sz="4400" b="0" dirty="0">
            <a:cs typeface="B Bardiya" pitchFamily="2" charset="-78"/>
          </a:endParaRPr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 sz="4400">
            <a:cs typeface="B Bardiya" pitchFamily="2" charset="-78"/>
          </a:endParaRPr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 sz="4400">
            <a:cs typeface="B Bardiya" pitchFamily="2" charset="-78"/>
          </a:endParaRPr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 custLinFactNeighborX="3967" custLinFactNeighborY="-73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22F7955-A2AD-43F4-B3FA-E34A4C4E98F4}" type="presOf" srcId="{888D9DA0-787B-4C37-9838-A2FE4E5CA52F}" destId="{8BEBAE69-70BB-4E8B-8DE6-195C13DEFF6A}" srcOrd="1" destOrd="0" presId="urn:microsoft.com/office/officeart/2005/8/layout/venn2"/>
    <dgm:cxn modelId="{8987A82A-4976-47A6-8F34-D25A7F48DECE}" type="presOf" srcId="{888D9DA0-787B-4C37-9838-A2FE4E5CA52F}" destId="{C45298AB-5D06-44B1-A2E5-D77209BB0CF6}" srcOrd="0" destOrd="0" presId="urn:microsoft.com/office/officeart/2005/8/layout/venn2"/>
    <dgm:cxn modelId="{30EC9D34-3BB2-48ED-8DC5-92A20A79E062}" type="presOf" srcId="{E69CF68C-0B6A-4323-9DC2-0E09C3FED5A7}" destId="{BFB75C9C-61BE-464D-9902-F8FB81C811C7}" srcOrd="0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A978C08E-197B-43D1-9B77-72937B308DE8}" type="presParOf" srcId="{BFB75C9C-61BE-464D-9902-F8FB81C811C7}" destId="{5A437F8A-7E55-4CA2-9C1C-04A0F655EF83}" srcOrd="0" destOrd="0" presId="urn:microsoft.com/office/officeart/2005/8/layout/venn2"/>
    <dgm:cxn modelId="{CA289D6F-FB64-486F-AE80-8F300AC3C51C}" type="presParOf" srcId="{5A437F8A-7E55-4CA2-9C1C-04A0F655EF83}" destId="{C45298AB-5D06-44B1-A2E5-D77209BB0CF6}" srcOrd="0" destOrd="0" presId="urn:microsoft.com/office/officeart/2005/8/layout/venn2"/>
    <dgm:cxn modelId="{1331AC86-5E78-4724-8882-06BF789C02C5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4400" dirty="0" smtClean="0">
              <a:cs typeface="B Bardiya" pitchFamily="2" charset="-78"/>
            </a:rPr>
            <a:t>بهره‌وری سرمایه</a:t>
          </a:r>
          <a:endParaRPr lang="en-US" sz="4400" b="0" dirty="0">
            <a:cs typeface="B Bardiya" pitchFamily="2" charset="-78"/>
          </a:endParaRPr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3BD553B-0D6C-4D7C-9477-C08B80904F55}" type="presOf" srcId="{E69CF68C-0B6A-4323-9DC2-0E09C3FED5A7}" destId="{BFB75C9C-61BE-464D-9902-F8FB81C811C7}" srcOrd="0" destOrd="0" presId="urn:microsoft.com/office/officeart/2005/8/layout/venn2"/>
    <dgm:cxn modelId="{4BD12696-897E-4297-9885-E3E3FC7C863A}" type="presOf" srcId="{888D9DA0-787B-4C37-9838-A2FE4E5CA52F}" destId="{C45298AB-5D06-44B1-A2E5-D77209BB0CF6}" srcOrd="0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A6E192F1-2E03-4998-982D-BDFF3D2972DA}" type="presOf" srcId="{888D9DA0-787B-4C37-9838-A2FE4E5CA52F}" destId="{8BEBAE69-70BB-4E8B-8DE6-195C13DEFF6A}" srcOrd="1" destOrd="0" presId="urn:microsoft.com/office/officeart/2005/8/layout/venn2"/>
    <dgm:cxn modelId="{906552BA-81EE-40F1-8937-19F69DB7A087}" type="presParOf" srcId="{BFB75C9C-61BE-464D-9902-F8FB81C811C7}" destId="{5A437F8A-7E55-4CA2-9C1C-04A0F655EF83}" srcOrd="0" destOrd="0" presId="urn:microsoft.com/office/officeart/2005/8/layout/venn2"/>
    <dgm:cxn modelId="{08E77C5F-F68F-4669-A9AD-88786B4F7DDC}" type="presParOf" srcId="{5A437F8A-7E55-4CA2-9C1C-04A0F655EF83}" destId="{C45298AB-5D06-44B1-A2E5-D77209BB0CF6}" srcOrd="0" destOrd="0" presId="urn:microsoft.com/office/officeart/2005/8/layout/venn2"/>
    <dgm:cxn modelId="{B381856B-A4F1-4E60-AED1-CE3346D5969F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21B68C-7D16-4AC4-9BA3-0A0E194F8AE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65374C-B843-4031-BE85-429E19687376}">
      <dgm:prSet phldrT="[Text]" custT="1"/>
      <dgm:spPr/>
      <dgm:t>
        <a:bodyPr/>
        <a:lstStyle/>
        <a:p>
          <a:pPr rtl="1"/>
          <a:r>
            <a:rPr lang="fa-IR" sz="1500" dirty="0" smtClean="0">
              <a:cs typeface="B Titr" pitchFamily="2" charset="-78"/>
            </a:rPr>
            <a:t>ارتقاي سطح زندگي</a:t>
          </a:r>
          <a:endParaRPr lang="en-US" sz="1500" dirty="0">
            <a:cs typeface="B Titr" pitchFamily="2" charset="-78"/>
          </a:endParaRPr>
        </a:p>
      </dgm:t>
    </dgm:pt>
    <dgm:pt modelId="{605977FA-819C-41BF-B2ED-7926C4A649C8}" type="parTrans" cxnId="{892A1C9A-B32F-467E-8D9C-BC5CDF71D67C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C9FF1F09-C427-4288-A702-E4315EC63599}" type="sibTrans" cxnId="{892A1C9A-B32F-467E-8D9C-BC5CDF71D67C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B665BC8F-BAB9-4D91-8E93-B814A3F28710}">
      <dgm:prSet phldrT="[Text]" custT="1"/>
      <dgm:spPr/>
      <dgm:t>
        <a:bodyPr/>
        <a:lstStyle/>
        <a:p>
          <a:pPr rtl="1"/>
          <a:r>
            <a:rPr lang="fa-IR" sz="1500" dirty="0" smtClean="0">
              <a:cs typeface="B Titr" pitchFamily="2" charset="-78"/>
            </a:rPr>
            <a:t>رشد جمعيت </a:t>
          </a: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r>
            <a:rPr lang="fa-IR" sz="1500" dirty="0" smtClean="0">
              <a:cs typeface="B Titr" pitchFamily="2" charset="-78"/>
            </a:rPr>
            <a:t>رشد </a:t>
          </a:r>
          <a:r>
            <a:rPr lang="en-US" sz="1500" dirty="0" smtClean="0">
              <a:cs typeface="B Titr" pitchFamily="2" charset="-78"/>
            </a:rPr>
            <a:t>GDP</a:t>
          </a:r>
          <a:endParaRPr lang="fa-IR" sz="1500" dirty="0" smtClean="0">
            <a:cs typeface="B Titr" pitchFamily="2" charset="-78"/>
          </a:endParaRPr>
        </a:p>
        <a:p>
          <a:pPr rtl="1"/>
          <a:r>
            <a:rPr lang="fa-IR" sz="1500" dirty="0" smtClean="0">
              <a:cs typeface="B Titr" pitchFamily="2" charset="-78"/>
            </a:rPr>
            <a:t> واقعي سرانه</a:t>
          </a:r>
          <a:endParaRPr lang="en-US" sz="1500" dirty="0">
            <a:cs typeface="B Titr" pitchFamily="2" charset="-78"/>
          </a:endParaRPr>
        </a:p>
      </dgm:t>
    </dgm:pt>
    <dgm:pt modelId="{2E34C50D-8F84-4D86-A415-183DC0D3DFBF}" type="parTrans" cxnId="{14345BC4-5B93-4F6A-8940-D9B84F5CA7CC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3F4727EB-51B7-4A0D-B82C-DD2C4D5C918B}" type="sibTrans" cxnId="{14345BC4-5B93-4F6A-8940-D9B84F5CA7CC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8D20D15E-9479-4B54-97F8-ACE2DA23034F}">
      <dgm:prSet phldrT="[Text]" custT="1"/>
      <dgm:spPr/>
      <dgm:t>
        <a:bodyPr/>
        <a:lstStyle/>
        <a:p>
          <a:pPr rtl="1"/>
          <a:r>
            <a:rPr lang="fa-IR" sz="1500" dirty="0" smtClean="0">
              <a:cs typeface="B Titr" pitchFamily="2" charset="-78"/>
            </a:rPr>
            <a:t>رشد </a:t>
          </a:r>
          <a:r>
            <a:rPr lang="en-US" sz="1500" dirty="0" smtClean="0">
              <a:cs typeface="B Titr" pitchFamily="2" charset="-78"/>
            </a:rPr>
            <a:t>GDP</a:t>
          </a:r>
          <a:r>
            <a:rPr lang="fa-IR" sz="1500" dirty="0" smtClean="0">
              <a:cs typeface="B Titr" pitchFamily="2" charset="-78"/>
            </a:rPr>
            <a:t> واقعي</a:t>
          </a:r>
          <a:endParaRPr lang="en-US" sz="1500" dirty="0">
            <a:cs typeface="B Titr" pitchFamily="2" charset="-78"/>
          </a:endParaRPr>
        </a:p>
      </dgm:t>
    </dgm:pt>
    <dgm:pt modelId="{C0E4E31C-8A29-4106-9FD9-C1565DC16953}" type="parTrans" cxnId="{2337D196-54CE-4736-8011-EDE75CE312B1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01AB4A08-7B54-4B5E-B252-90813CA58208}" type="sibTrans" cxnId="{2337D196-54CE-4736-8011-EDE75CE312B1}">
      <dgm:prSet/>
      <dgm:spPr/>
      <dgm:t>
        <a:bodyPr/>
        <a:lstStyle/>
        <a:p>
          <a:pPr rtl="1"/>
          <a:endParaRPr lang="en-US" sz="1500">
            <a:cs typeface="B Titr" pitchFamily="2" charset="-78"/>
          </a:endParaRPr>
        </a:p>
      </dgm:t>
    </dgm:pt>
    <dgm:pt modelId="{43DF797D-2FA0-41D4-BD67-696C0A7F5D69}">
      <dgm:prSet phldrT="[Text]" custT="1"/>
      <dgm:spPr/>
      <dgm:t>
        <a:bodyPr/>
        <a:lstStyle/>
        <a:p>
          <a:pPr rtl="1"/>
          <a:r>
            <a:rPr lang="fa-IR" sz="1500" dirty="0" smtClean="0">
              <a:cs typeface="B Titr" pitchFamily="2" charset="-78"/>
            </a:rPr>
            <a:t>رشد عرضة نيروي كار</a:t>
          </a: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endParaRPr lang="fa-IR" sz="1500" dirty="0" smtClean="0">
            <a:cs typeface="B Titr" pitchFamily="2" charset="-78"/>
          </a:endParaRPr>
        </a:p>
        <a:p>
          <a:pPr rtl="1"/>
          <a:r>
            <a:rPr lang="fa-IR" sz="1500" dirty="0" smtClean="0">
              <a:cs typeface="B Titr" pitchFamily="2" charset="-78"/>
            </a:rPr>
            <a:t>رشد بهره‌روي نيروي كار</a:t>
          </a:r>
          <a:endParaRPr lang="en-US" sz="1500" dirty="0">
            <a:cs typeface="B Titr" pitchFamily="2" charset="-78"/>
          </a:endParaRPr>
        </a:p>
      </dgm:t>
    </dgm:pt>
    <dgm:pt modelId="{3CF0CBA4-35FD-4497-9160-BE5EC243184B}" type="parTrans" cxnId="{AD930EEA-2EEE-42C8-8CBA-D480C41935B1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C46E873B-AFC9-498C-8E56-EE9BB4C8B256}" type="sibTrans" cxnId="{AD930EEA-2EEE-42C8-8CBA-D480C41935B1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8C1695D4-2B43-4EC2-A8A7-14EC324FF93C}" type="pres">
      <dgm:prSet presAssocID="{9021B68C-7D16-4AC4-9BA3-0A0E194F8A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6DC835-D474-440D-AD13-3C96671766CB}" type="pres">
      <dgm:prSet presAssocID="{BF65374C-B843-4031-BE85-429E19687376}" presName="node" presStyleLbl="node1" presStyleIdx="0" presStyleCnt="4" custScaleX="90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737AB-D6EC-4D31-91A4-CFDD78B38940}" type="pres">
      <dgm:prSet presAssocID="{C9FF1F09-C427-4288-A702-E4315EC63599}" presName="sibTrans" presStyleCnt="0"/>
      <dgm:spPr/>
    </dgm:pt>
    <dgm:pt modelId="{6C6ED3D1-32DE-4400-B6FB-80D9629114F7}" type="pres">
      <dgm:prSet presAssocID="{B665BC8F-BAB9-4D91-8E93-B814A3F28710}" presName="node" presStyleLbl="node1" presStyleIdx="1" presStyleCnt="4" custScaleX="72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25B18-090D-476D-80BD-A798C8D11328}" type="pres">
      <dgm:prSet presAssocID="{3F4727EB-51B7-4A0D-B82C-DD2C4D5C918B}" presName="sibTrans" presStyleCnt="0"/>
      <dgm:spPr/>
    </dgm:pt>
    <dgm:pt modelId="{DAD59A8C-B550-44B6-A2F1-6A06817E7950}" type="pres">
      <dgm:prSet presAssocID="{8D20D15E-9479-4B54-97F8-ACE2DA23034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4AAA7-425A-404F-AF3D-4CC6023837DD}" type="pres">
      <dgm:prSet presAssocID="{01AB4A08-7B54-4B5E-B252-90813CA58208}" presName="sibTrans" presStyleCnt="0"/>
      <dgm:spPr/>
    </dgm:pt>
    <dgm:pt modelId="{86DF59C9-9EF1-4039-B2BB-57E955B054B0}" type="pres">
      <dgm:prSet presAssocID="{43DF797D-2FA0-41D4-BD67-696C0A7F5D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7CCD6-4459-4B07-B5C1-7AF9D81A4BBA}" type="presOf" srcId="{B665BC8F-BAB9-4D91-8E93-B814A3F28710}" destId="{6C6ED3D1-32DE-4400-B6FB-80D9629114F7}" srcOrd="0" destOrd="0" presId="urn:microsoft.com/office/officeart/2005/8/layout/hList6"/>
    <dgm:cxn modelId="{95637597-6BFC-4A63-8A17-355DB60E7C04}" type="presOf" srcId="{9021B68C-7D16-4AC4-9BA3-0A0E194F8AEF}" destId="{8C1695D4-2B43-4EC2-A8A7-14EC324FF93C}" srcOrd="0" destOrd="0" presId="urn:microsoft.com/office/officeart/2005/8/layout/hList6"/>
    <dgm:cxn modelId="{892A1C9A-B32F-467E-8D9C-BC5CDF71D67C}" srcId="{9021B68C-7D16-4AC4-9BA3-0A0E194F8AEF}" destId="{BF65374C-B843-4031-BE85-429E19687376}" srcOrd="0" destOrd="0" parTransId="{605977FA-819C-41BF-B2ED-7926C4A649C8}" sibTransId="{C9FF1F09-C427-4288-A702-E4315EC63599}"/>
    <dgm:cxn modelId="{12D62671-E4F0-401C-A85D-EA7ED0D9F4B8}" type="presOf" srcId="{43DF797D-2FA0-41D4-BD67-696C0A7F5D69}" destId="{86DF59C9-9EF1-4039-B2BB-57E955B054B0}" srcOrd="0" destOrd="0" presId="urn:microsoft.com/office/officeart/2005/8/layout/hList6"/>
    <dgm:cxn modelId="{6D093F98-973E-4511-BC7D-2573633770AE}" type="presOf" srcId="{8D20D15E-9479-4B54-97F8-ACE2DA23034F}" destId="{DAD59A8C-B550-44B6-A2F1-6A06817E7950}" srcOrd="0" destOrd="0" presId="urn:microsoft.com/office/officeart/2005/8/layout/hList6"/>
    <dgm:cxn modelId="{4CD87A54-77E1-4B43-8955-297991FD0689}" type="presOf" srcId="{BF65374C-B843-4031-BE85-429E19687376}" destId="{AE6DC835-D474-440D-AD13-3C96671766CB}" srcOrd="0" destOrd="0" presId="urn:microsoft.com/office/officeart/2005/8/layout/hList6"/>
    <dgm:cxn modelId="{AD930EEA-2EEE-42C8-8CBA-D480C41935B1}" srcId="{9021B68C-7D16-4AC4-9BA3-0A0E194F8AEF}" destId="{43DF797D-2FA0-41D4-BD67-696C0A7F5D69}" srcOrd="3" destOrd="0" parTransId="{3CF0CBA4-35FD-4497-9160-BE5EC243184B}" sibTransId="{C46E873B-AFC9-498C-8E56-EE9BB4C8B256}"/>
    <dgm:cxn modelId="{14345BC4-5B93-4F6A-8940-D9B84F5CA7CC}" srcId="{9021B68C-7D16-4AC4-9BA3-0A0E194F8AEF}" destId="{B665BC8F-BAB9-4D91-8E93-B814A3F28710}" srcOrd="1" destOrd="0" parTransId="{2E34C50D-8F84-4D86-A415-183DC0D3DFBF}" sibTransId="{3F4727EB-51B7-4A0D-B82C-DD2C4D5C918B}"/>
    <dgm:cxn modelId="{2337D196-54CE-4736-8011-EDE75CE312B1}" srcId="{9021B68C-7D16-4AC4-9BA3-0A0E194F8AEF}" destId="{8D20D15E-9479-4B54-97F8-ACE2DA23034F}" srcOrd="2" destOrd="0" parTransId="{C0E4E31C-8A29-4106-9FD9-C1565DC16953}" sibTransId="{01AB4A08-7B54-4B5E-B252-90813CA58208}"/>
    <dgm:cxn modelId="{2E7BBA98-FCF5-4A74-BB56-6645CED935DD}" type="presParOf" srcId="{8C1695D4-2B43-4EC2-A8A7-14EC324FF93C}" destId="{AE6DC835-D474-440D-AD13-3C96671766CB}" srcOrd="0" destOrd="0" presId="urn:microsoft.com/office/officeart/2005/8/layout/hList6"/>
    <dgm:cxn modelId="{0F8C7319-18D7-4467-9225-EAB96C0431E9}" type="presParOf" srcId="{8C1695D4-2B43-4EC2-A8A7-14EC324FF93C}" destId="{A2D737AB-D6EC-4D31-91A4-CFDD78B38940}" srcOrd="1" destOrd="0" presId="urn:microsoft.com/office/officeart/2005/8/layout/hList6"/>
    <dgm:cxn modelId="{B945FFBC-953A-409B-9924-299B97764C03}" type="presParOf" srcId="{8C1695D4-2B43-4EC2-A8A7-14EC324FF93C}" destId="{6C6ED3D1-32DE-4400-B6FB-80D9629114F7}" srcOrd="2" destOrd="0" presId="urn:microsoft.com/office/officeart/2005/8/layout/hList6"/>
    <dgm:cxn modelId="{FE0D0B0A-5B26-4AFA-BD1E-1943059A5FA3}" type="presParOf" srcId="{8C1695D4-2B43-4EC2-A8A7-14EC324FF93C}" destId="{83A25B18-090D-476D-80BD-A798C8D11328}" srcOrd="3" destOrd="0" presId="urn:microsoft.com/office/officeart/2005/8/layout/hList6"/>
    <dgm:cxn modelId="{7CB073BF-F0F3-4517-909D-421DEADA3DCC}" type="presParOf" srcId="{8C1695D4-2B43-4EC2-A8A7-14EC324FF93C}" destId="{DAD59A8C-B550-44B6-A2F1-6A06817E7950}" srcOrd="4" destOrd="0" presId="urn:microsoft.com/office/officeart/2005/8/layout/hList6"/>
    <dgm:cxn modelId="{111F8D19-B1AC-4BF4-B578-62932500264F}" type="presParOf" srcId="{8C1695D4-2B43-4EC2-A8A7-14EC324FF93C}" destId="{8474AAA7-425A-404F-AF3D-4CC6023837DD}" srcOrd="5" destOrd="0" presId="urn:microsoft.com/office/officeart/2005/8/layout/hList6"/>
    <dgm:cxn modelId="{AFAE504B-EE94-4AF4-A3A6-747D81723AF6}" type="presParOf" srcId="{8C1695D4-2B43-4EC2-A8A7-14EC324FF93C}" destId="{86DF59C9-9EF1-4039-B2BB-57E955B054B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298AB-5D06-44B1-A2E5-D77209BB0CF6}">
      <dsp:nvSpPr>
        <dsp:cNvPr id="0" name=""/>
        <dsp:cNvSpPr/>
      </dsp:nvSpPr>
      <dsp:spPr>
        <a:xfrm>
          <a:off x="1935500" y="0"/>
          <a:ext cx="4187952" cy="418795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Bardiya" pitchFamily="2" charset="-78"/>
            </a:rPr>
            <a:t>بهره‌وری دارایی فیزیکی</a:t>
          </a:r>
          <a:endParaRPr lang="en-US" sz="4400" b="0" kern="1200" dirty="0">
            <a:cs typeface="B Bardiya" pitchFamily="2" charset="-78"/>
          </a:endParaRPr>
        </a:p>
      </dsp:txBody>
      <dsp:txXfrm>
        <a:off x="2548811" y="1046988"/>
        <a:ext cx="2961329" cy="2093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298AB-5D06-44B1-A2E5-D77209BB0CF6}">
      <dsp:nvSpPr>
        <dsp:cNvPr id="0" name=""/>
        <dsp:cNvSpPr/>
      </dsp:nvSpPr>
      <dsp:spPr>
        <a:xfrm>
          <a:off x="1997964" y="0"/>
          <a:ext cx="4187952" cy="418795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Bardiya" pitchFamily="2" charset="-78"/>
            </a:rPr>
            <a:t>بهره‌وری سرمایه</a:t>
          </a:r>
          <a:endParaRPr lang="en-US" sz="4400" b="0" kern="1200" dirty="0">
            <a:cs typeface="B Bardiya" pitchFamily="2" charset="-78"/>
          </a:endParaRPr>
        </a:p>
      </dsp:txBody>
      <dsp:txXfrm>
        <a:off x="2611275" y="1046988"/>
        <a:ext cx="2961329" cy="2093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DC835-D474-440D-AD13-3C96671766CB}">
      <dsp:nvSpPr>
        <dsp:cNvPr id="0" name=""/>
        <dsp:cNvSpPr/>
      </dsp:nvSpPr>
      <dsp:spPr>
        <a:xfrm rot="16200000">
          <a:off x="-2259939" y="2260498"/>
          <a:ext cx="5715000" cy="11940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ارتقاي سطح زندگي</a:t>
          </a:r>
          <a:endParaRPr lang="en-US" sz="1500" kern="1200" dirty="0">
            <a:cs typeface="B Titr" pitchFamily="2" charset="-78"/>
          </a:endParaRPr>
        </a:p>
      </dsp:txBody>
      <dsp:txXfrm rot="5400000">
        <a:off x="559" y="1143000"/>
        <a:ext cx="1194003" cy="3429000"/>
      </dsp:txXfrm>
    </dsp:sp>
    <dsp:sp modelId="{6C6ED3D1-32DE-4400-B6FB-80D9629114F7}">
      <dsp:nvSpPr>
        <dsp:cNvPr id="0" name=""/>
        <dsp:cNvSpPr/>
      </dsp:nvSpPr>
      <dsp:spPr>
        <a:xfrm rot="16200000">
          <a:off x="-1081151" y="2374992"/>
          <a:ext cx="5715000" cy="96501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رشد جمعيت 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رشد </a:t>
          </a:r>
          <a:r>
            <a:rPr lang="en-US" sz="1500" kern="1200" dirty="0" smtClean="0">
              <a:cs typeface="B Titr" pitchFamily="2" charset="-78"/>
            </a:rPr>
            <a:t>GDP</a:t>
          </a: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 واقعي سرانه</a:t>
          </a:r>
          <a:endParaRPr lang="en-US" sz="1500" kern="1200" dirty="0">
            <a:cs typeface="B Titr" pitchFamily="2" charset="-78"/>
          </a:endParaRPr>
        </a:p>
      </dsp:txBody>
      <dsp:txXfrm rot="5400000">
        <a:off x="1293842" y="1142999"/>
        <a:ext cx="965014" cy="3429000"/>
      </dsp:txXfrm>
    </dsp:sp>
    <dsp:sp modelId="{DAD59A8C-B550-44B6-A2F1-6A06817E7950}">
      <dsp:nvSpPr>
        <dsp:cNvPr id="0" name=""/>
        <dsp:cNvSpPr/>
      </dsp:nvSpPr>
      <dsp:spPr>
        <a:xfrm rot="16200000">
          <a:off x="162491" y="2195642"/>
          <a:ext cx="5715000" cy="132371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رشد </a:t>
          </a:r>
          <a:r>
            <a:rPr lang="en-US" sz="1500" kern="1200" dirty="0" smtClean="0">
              <a:cs typeface="B Titr" pitchFamily="2" charset="-78"/>
            </a:rPr>
            <a:t>GDP</a:t>
          </a:r>
          <a:r>
            <a:rPr lang="fa-IR" sz="1500" kern="1200" dirty="0" smtClean="0">
              <a:cs typeface="B Titr" pitchFamily="2" charset="-78"/>
            </a:rPr>
            <a:t> واقعي</a:t>
          </a:r>
          <a:endParaRPr lang="en-US" sz="1500" kern="1200" dirty="0">
            <a:cs typeface="B Titr" pitchFamily="2" charset="-78"/>
          </a:endParaRPr>
        </a:p>
      </dsp:txBody>
      <dsp:txXfrm rot="5400000">
        <a:off x="2358134" y="1142999"/>
        <a:ext cx="1323714" cy="3429000"/>
      </dsp:txXfrm>
    </dsp:sp>
    <dsp:sp modelId="{86DF59C9-9EF1-4039-B2BB-57E955B054B0}">
      <dsp:nvSpPr>
        <dsp:cNvPr id="0" name=""/>
        <dsp:cNvSpPr/>
      </dsp:nvSpPr>
      <dsp:spPr>
        <a:xfrm rot="16200000">
          <a:off x="1585484" y="2195642"/>
          <a:ext cx="5715000" cy="132371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رشد عرضة نيروي كار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 dirty="0" smtClean="0">
            <a:cs typeface="B Titr" pitchFamily="2" charset="-78"/>
          </a:endParaRP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رشد بهره‌روي نيروي كار</a:t>
          </a:r>
          <a:endParaRPr lang="en-US" sz="1500" kern="1200" dirty="0">
            <a:cs typeface="B Titr" pitchFamily="2" charset="-78"/>
          </a:endParaRPr>
        </a:p>
      </dsp:txBody>
      <dsp:txXfrm rot="5400000">
        <a:off x="3781127" y="1142999"/>
        <a:ext cx="1323714" cy="342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0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>
            <a:normAutofit/>
          </a:bodyPr>
          <a:lstStyle>
            <a:lvl1pPr>
              <a:defRPr kumimoji="0" lang="en-US" sz="3600" b="1" kern="1200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B Bardiya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019800"/>
            <a:ext cx="3124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عبده تبریزی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1000" y="6019800"/>
            <a:ext cx="3124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عبده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5/21/2012</a:t>
            </a:fld>
            <a:endParaRPr lang="en-US" sz="105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B Bardiya" pitchFamily="2" charset="-78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بسم‌الله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رشد توليد ناخالص داخلي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(GDP)</a:t>
            </a:r>
            <a:endParaRPr lang="fa-IR" sz="4000" kern="12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جمعيت</a:t>
            </a: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بهره‌وري نيروي كار</a:t>
            </a:r>
            <a:endParaRPr lang="en-US" sz="36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رشد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GDP</a:t>
            </a: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 بالقوه</a:t>
            </a:r>
            <a:endParaRPr lang="fa-IR" sz="4000" kern="12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GDP</a:t>
            </a: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بالقوه مقدار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GDP</a:t>
            </a: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برحسب ارقام واقعي وقتي اقتصاد در اشتغال كامل است</a:t>
            </a: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</a:t>
            </a:r>
            <a:r>
              <a:rPr lang="en-US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GDP</a:t>
            </a: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بالقوه:</a:t>
            </a:r>
          </a:p>
          <a:p>
            <a:pPr marL="742950" lvl="2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در عرضة نيروي كار</a:t>
            </a:r>
          </a:p>
          <a:p>
            <a:pPr marL="742950" lvl="2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در بهره‌وري نيروي كار</a:t>
            </a:r>
            <a:endParaRPr lang="en-US" sz="36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رشد در عرضة نيروي كار</a:t>
            </a:r>
            <a:endParaRPr lang="fa-IR" sz="4000" kern="12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در عرضة نيروي كار:</a:t>
            </a:r>
          </a:p>
          <a:p>
            <a:pPr marL="742950" lvl="2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متوسط ساعات كار هر كارگر</a:t>
            </a:r>
          </a:p>
          <a:p>
            <a:pPr marL="742950" lvl="2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نسبت جمعيت شاغل به كل جمعيت</a:t>
            </a:r>
          </a:p>
          <a:p>
            <a:pPr marL="742950" lvl="2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جمعيت در سن كار</a:t>
            </a:r>
            <a:endParaRPr lang="en-US" sz="36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تعریف بهره‌وری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2577327" y="914643"/>
            <a:ext cx="4035064" cy="4035064"/>
          </a:xfrm>
          <a:custGeom>
            <a:avLst/>
            <a:gdLst>
              <a:gd name="connsiteX0" fmla="*/ 0 w 4035064"/>
              <a:gd name="connsiteY0" fmla="*/ 2017532 h 4035064"/>
              <a:gd name="connsiteX1" fmla="*/ 590924 w 4035064"/>
              <a:gd name="connsiteY1" fmla="*/ 590922 h 4035064"/>
              <a:gd name="connsiteX2" fmla="*/ 2017536 w 4035064"/>
              <a:gd name="connsiteY2" fmla="*/ 3 h 4035064"/>
              <a:gd name="connsiteX3" fmla="*/ 3444146 w 4035064"/>
              <a:gd name="connsiteY3" fmla="*/ 590927 h 4035064"/>
              <a:gd name="connsiteX4" fmla="*/ 4035065 w 4035064"/>
              <a:gd name="connsiteY4" fmla="*/ 2017539 h 4035064"/>
              <a:gd name="connsiteX5" fmla="*/ 3444143 w 4035064"/>
              <a:gd name="connsiteY5" fmla="*/ 3444150 h 4035064"/>
              <a:gd name="connsiteX6" fmla="*/ 2017532 w 4035064"/>
              <a:gd name="connsiteY6" fmla="*/ 4035071 h 4035064"/>
              <a:gd name="connsiteX7" fmla="*/ 590921 w 4035064"/>
              <a:gd name="connsiteY7" fmla="*/ 3444148 h 4035064"/>
              <a:gd name="connsiteX8" fmla="*/ 1 w 4035064"/>
              <a:gd name="connsiteY8" fmla="*/ 2017536 h 4035064"/>
              <a:gd name="connsiteX9" fmla="*/ 0 w 4035064"/>
              <a:gd name="connsiteY9" fmla="*/ 2017532 h 403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5064" h="4035064">
                <a:moveTo>
                  <a:pt x="0" y="2017532"/>
                </a:moveTo>
                <a:cubicBezTo>
                  <a:pt x="1" y="1482449"/>
                  <a:pt x="212562" y="969282"/>
                  <a:pt x="590924" y="590922"/>
                </a:cubicBezTo>
                <a:cubicBezTo>
                  <a:pt x="969285" y="212562"/>
                  <a:pt x="1482453" y="2"/>
                  <a:pt x="2017536" y="3"/>
                </a:cubicBezTo>
                <a:cubicBezTo>
                  <a:pt x="2552619" y="4"/>
                  <a:pt x="3065786" y="212565"/>
                  <a:pt x="3444146" y="590927"/>
                </a:cubicBezTo>
                <a:cubicBezTo>
                  <a:pt x="3822506" y="969288"/>
                  <a:pt x="4035066" y="1482456"/>
                  <a:pt x="4035065" y="2017539"/>
                </a:cubicBezTo>
                <a:cubicBezTo>
                  <a:pt x="4035065" y="2552622"/>
                  <a:pt x="3822504" y="3065789"/>
                  <a:pt x="3444143" y="3444150"/>
                </a:cubicBezTo>
                <a:cubicBezTo>
                  <a:pt x="3065782" y="3822511"/>
                  <a:pt x="2552615" y="4035071"/>
                  <a:pt x="2017532" y="4035071"/>
                </a:cubicBezTo>
                <a:cubicBezTo>
                  <a:pt x="1482449" y="4035071"/>
                  <a:pt x="969282" y="3822509"/>
                  <a:pt x="590921" y="3444148"/>
                </a:cubicBezTo>
                <a:cubicBezTo>
                  <a:pt x="212561" y="3065787"/>
                  <a:pt x="0" y="2552619"/>
                  <a:pt x="1" y="2017536"/>
                </a:cubicBezTo>
                <a:cubicBezTo>
                  <a:pt x="1" y="2017535"/>
                  <a:pt x="0" y="2017533"/>
                  <a:pt x="0" y="201753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9826" tIns="639826" rIns="639826" bIns="639826" numCol="1" spcCol="1270" anchor="ctr" anchorCtr="0">
            <a:noAutofit/>
          </a:bodyPr>
          <a:lstStyle/>
          <a:p>
            <a:pPr lvl="0" algn="ctr" defTabSz="1377950" rtl="1">
              <a:lnSpc>
                <a:spcPct val="14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Bardiya" pitchFamily="2" charset="-78"/>
              </a:rPr>
              <a:t>سنجه‌ای برای اندازه‌گیری خروجی‌های حاصل از یک فرآیند به‌ازای یک واحد ورودی است.</a:t>
            </a:r>
            <a:endParaRPr lang="en-US" sz="3100" kern="1200" dirty="0">
              <a:cs typeface="B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بهره‌وری</a:t>
            </a:r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3548697" y="1726870"/>
            <a:ext cx="4483551" cy="2990528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157470" y="531256"/>
            <a:ext cx="2989034" cy="2989034"/>
          </a:xfrm>
          <a:custGeom>
            <a:avLst/>
            <a:gdLst>
              <a:gd name="connsiteX0" fmla="*/ 0 w 2989034"/>
              <a:gd name="connsiteY0" fmla="*/ 1494517 h 2989034"/>
              <a:gd name="connsiteX1" fmla="*/ 437735 w 2989034"/>
              <a:gd name="connsiteY1" fmla="*/ 437734 h 2989034"/>
              <a:gd name="connsiteX2" fmla="*/ 1494519 w 2989034"/>
              <a:gd name="connsiteY2" fmla="*/ 2 h 2989034"/>
              <a:gd name="connsiteX3" fmla="*/ 2551302 w 2989034"/>
              <a:gd name="connsiteY3" fmla="*/ 437737 h 2989034"/>
              <a:gd name="connsiteX4" fmla="*/ 2989034 w 2989034"/>
              <a:gd name="connsiteY4" fmla="*/ 1494521 h 2989034"/>
              <a:gd name="connsiteX5" fmla="*/ 2551300 w 2989034"/>
              <a:gd name="connsiteY5" fmla="*/ 2551304 h 2989034"/>
              <a:gd name="connsiteX6" fmla="*/ 1494516 w 2989034"/>
              <a:gd name="connsiteY6" fmla="*/ 2989038 h 2989034"/>
              <a:gd name="connsiteX7" fmla="*/ 437733 w 2989034"/>
              <a:gd name="connsiteY7" fmla="*/ 2551303 h 2989034"/>
              <a:gd name="connsiteX8" fmla="*/ 0 w 2989034"/>
              <a:gd name="connsiteY8" fmla="*/ 1494519 h 2989034"/>
              <a:gd name="connsiteX9" fmla="*/ 0 w 2989034"/>
              <a:gd name="connsiteY9" fmla="*/ 1494517 h 298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9034" h="2989034">
                <a:moveTo>
                  <a:pt x="0" y="1494517"/>
                </a:moveTo>
                <a:cubicBezTo>
                  <a:pt x="0" y="1098146"/>
                  <a:pt x="157459" y="718010"/>
                  <a:pt x="437735" y="437734"/>
                </a:cubicBezTo>
                <a:cubicBezTo>
                  <a:pt x="718012" y="157458"/>
                  <a:pt x="1098148" y="1"/>
                  <a:pt x="1494519" y="2"/>
                </a:cubicBezTo>
                <a:cubicBezTo>
                  <a:pt x="1890890" y="2"/>
                  <a:pt x="2271026" y="157461"/>
                  <a:pt x="2551302" y="437737"/>
                </a:cubicBezTo>
                <a:cubicBezTo>
                  <a:pt x="2831578" y="718014"/>
                  <a:pt x="2989035" y="1098150"/>
                  <a:pt x="2989034" y="1494521"/>
                </a:cubicBezTo>
                <a:cubicBezTo>
                  <a:pt x="2989034" y="1890892"/>
                  <a:pt x="2831576" y="2271028"/>
                  <a:pt x="2551300" y="2551304"/>
                </a:cubicBezTo>
                <a:cubicBezTo>
                  <a:pt x="2271024" y="2831580"/>
                  <a:pt x="1890887" y="2989038"/>
                  <a:pt x="1494516" y="2989038"/>
                </a:cubicBezTo>
                <a:cubicBezTo>
                  <a:pt x="1098145" y="2989038"/>
                  <a:pt x="718009" y="2831580"/>
                  <a:pt x="437733" y="2551303"/>
                </a:cubicBezTo>
                <a:cubicBezTo>
                  <a:pt x="157457" y="2271026"/>
                  <a:pt x="0" y="1890890"/>
                  <a:pt x="0" y="1494519"/>
                </a:cubicBezTo>
                <a:lnTo>
                  <a:pt x="0" y="149451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7734" tIns="437734" rIns="437734" bIns="437734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Getting more juice from orange.</a:t>
            </a:r>
            <a:endParaRPr lang="fa-IR" sz="2900" kern="1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dirty="0" smtClean="0">
                <a:cs typeface="B Titr" pitchFamily="2" charset="-78"/>
              </a:rPr>
              <a:t>بهره‌وري نيروي كار</a:t>
            </a:r>
            <a:endParaRPr lang="fa-IR" sz="4000" kern="12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29301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تعريف: مقدار </a:t>
            </a:r>
            <a:r>
              <a:rPr lang="en-US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GDP</a:t>
            </a: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واقعي كه به‌ازاي يك ساعت كار نيروي كار توليد مي‌شود.</a:t>
            </a:r>
            <a:endParaRPr lang="en-US" sz="36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3733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= بهره‌وري نيروي كار</a:t>
                      </a:r>
                      <a:endParaRPr lang="en-US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واقعي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GDP</a:t>
                      </a:r>
                      <a:endParaRPr lang="en-US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تعداد كل ساعات كار نيروي كار</a:t>
                      </a:r>
                      <a:endParaRPr lang="en-US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502920" y="457201"/>
            <a:ext cx="8183880" cy="1447800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افزايش بهره‌وري نيروي كار تابع توليد را به سمت بالا انتقال مي‌دهد </a:t>
            </a:r>
            <a:endParaRPr lang="en-US" sz="3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  <p:pic>
        <p:nvPicPr>
          <p:cNvPr id="8" name="Picture 2" descr="C:\Users\tabrizi\Desktop\Productivity seminar\Picture3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206605" cy="409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پيش‌شرط‌هاي رشد بهره‌وري نيروي كار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1. </a:t>
            </a: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سرماية فيزيكي</a:t>
            </a: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2. رشد سرماية انساني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</a:t>
            </a: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</a:t>
            </a: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استقرار نظام انگيزشي</a:t>
            </a: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3. پيشرفت‌هاي تكنولوژيك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سرمایه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59" y="541886"/>
            <a:ext cx="3824205" cy="1529682"/>
          </a:xfrm>
          <a:custGeom>
            <a:avLst/>
            <a:gdLst>
              <a:gd name="connsiteX0" fmla="*/ 0 w 3824205"/>
              <a:gd name="connsiteY0" fmla="*/ 0 h 1529682"/>
              <a:gd name="connsiteX1" fmla="*/ 3824205 w 3824205"/>
              <a:gd name="connsiteY1" fmla="*/ 0 h 1529682"/>
              <a:gd name="connsiteX2" fmla="*/ 3824205 w 3824205"/>
              <a:gd name="connsiteY2" fmla="*/ 1529682 h 1529682"/>
              <a:gd name="connsiteX3" fmla="*/ 0 w 3824205"/>
              <a:gd name="connsiteY3" fmla="*/ 1529682 h 1529682"/>
              <a:gd name="connsiteX4" fmla="*/ 0 w 3824205"/>
              <a:gd name="connsiteY4" fmla="*/ 0 h 152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1529682">
                <a:moveTo>
                  <a:pt x="0" y="0"/>
                </a:moveTo>
                <a:lnTo>
                  <a:pt x="3824205" y="0"/>
                </a:lnTo>
                <a:lnTo>
                  <a:pt x="3824205" y="1529682"/>
                </a:lnTo>
                <a:lnTo>
                  <a:pt x="0" y="15296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kern="1200" dirty="0" smtClean="0"/>
              <a:t>سرمایۀ مالی</a:t>
            </a:r>
            <a:endParaRPr lang="fa-IR" sz="40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59" y="2071569"/>
            <a:ext cx="3824205" cy="2635200"/>
          </a:xfrm>
          <a:custGeom>
            <a:avLst/>
            <a:gdLst>
              <a:gd name="connsiteX0" fmla="*/ 0 w 3824205"/>
              <a:gd name="connsiteY0" fmla="*/ 0 h 2635200"/>
              <a:gd name="connsiteX1" fmla="*/ 3824205 w 3824205"/>
              <a:gd name="connsiteY1" fmla="*/ 0 h 2635200"/>
              <a:gd name="connsiteX2" fmla="*/ 3824205 w 3824205"/>
              <a:gd name="connsiteY2" fmla="*/ 2635200 h 2635200"/>
              <a:gd name="connsiteX3" fmla="*/ 0 w 3824205"/>
              <a:gd name="connsiteY3" fmla="*/ 2635200 h 2635200"/>
              <a:gd name="connsiteX4" fmla="*/ 0 w 3824205"/>
              <a:gd name="connsiteY4" fmla="*/ 0 h 26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2635200">
                <a:moveTo>
                  <a:pt x="0" y="0"/>
                </a:moveTo>
                <a:lnTo>
                  <a:pt x="3824205" y="0"/>
                </a:lnTo>
                <a:lnTo>
                  <a:pt x="3824205" y="2635200"/>
                </a:lnTo>
                <a:lnTo>
                  <a:pt x="0" y="2635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سمت چپ ترازنامه</a:t>
            </a:r>
            <a:endParaRPr lang="fa-IR" sz="4000" kern="1200" dirty="0">
              <a:cs typeface="B Mitra" pitchFamily="2" charset="-78"/>
            </a:endParaRPr>
          </a:p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بدهی، حقوق صاحبان سهام</a:t>
            </a:r>
            <a:endParaRPr lang="fa-IR" sz="40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62554" y="541886"/>
            <a:ext cx="3824205" cy="1529682"/>
          </a:xfrm>
          <a:custGeom>
            <a:avLst/>
            <a:gdLst>
              <a:gd name="connsiteX0" fmla="*/ 0 w 3824205"/>
              <a:gd name="connsiteY0" fmla="*/ 0 h 1529682"/>
              <a:gd name="connsiteX1" fmla="*/ 3824205 w 3824205"/>
              <a:gd name="connsiteY1" fmla="*/ 0 h 1529682"/>
              <a:gd name="connsiteX2" fmla="*/ 3824205 w 3824205"/>
              <a:gd name="connsiteY2" fmla="*/ 1529682 h 1529682"/>
              <a:gd name="connsiteX3" fmla="*/ 0 w 3824205"/>
              <a:gd name="connsiteY3" fmla="*/ 1529682 h 1529682"/>
              <a:gd name="connsiteX4" fmla="*/ 0 w 3824205"/>
              <a:gd name="connsiteY4" fmla="*/ 0 h 152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1529682">
                <a:moveTo>
                  <a:pt x="0" y="0"/>
                </a:moveTo>
                <a:lnTo>
                  <a:pt x="3824205" y="0"/>
                </a:lnTo>
                <a:lnTo>
                  <a:pt x="3824205" y="1529682"/>
                </a:lnTo>
                <a:lnTo>
                  <a:pt x="0" y="15296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kern="1200" dirty="0" smtClean="0"/>
              <a:t>سرمایۀ فیزیکی</a:t>
            </a:r>
            <a:endParaRPr lang="fa-IR" sz="4000" kern="1200" dirty="0"/>
          </a:p>
        </p:txBody>
      </p:sp>
      <p:sp>
        <p:nvSpPr>
          <p:cNvPr id="8" name="Freeform 7"/>
          <p:cNvSpPr/>
          <p:nvPr/>
        </p:nvSpPr>
        <p:spPr>
          <a:xfrm>
            <a:off x="4862554" y="2071569"/>
            <a:ext cx="3824205" cy="2635200"/>
          </a:xfrm>
          <a:custGeom>
            <a:avLst/>
            <a:gdLst>
              <a:gd name="connsiteX0" fmla="*/ 0 w 3824205"/>
              <a:gd name="connsiteY0" fmla="*/ 0 h 2635200"/>
              <a:gd name="connsiteX1" fmla="*/ 3824205 w 3824205"/>
              <a:gd name="connsiteY1" fmla="*/ 0 h 2635200"/>
              <a:gd name="connsiteX2" fmla="*/ 3824205 w 3824205"/>
              <a:gd name="connsiteY2" fmla="*/ 2635200 h 2635200"/>
              <a:gd name="connsiteX3" fmla="*/ 0 w 3824205"/>
              <a:gd name="connsiteY3" fmla="*/ 2635200 h 2635200"/>
              <a:gd name="connsiteX4" fmla="*/ 0 w 3824205"/>
              <a:gd name="connsiteY4" fmla="*/ 0 h 26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2635200">
                <a:moveTo>
                  <a:pt x="0" y="0"/>
                </a:moveTo>
                <a:lnTo>
                  <a:pt x="3824205" y="0"/>
                </a:lnTo>
                <a:lnTo>
                  <a:pt x="3824205" y="2635200"/>
                </a:lnTo>
                <a:lnTo>
                  <a:pt x="0" y="2635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سمت راست ترازنامه</a:t>
            </a:r>
            <a:endParaRPr lang="fa-IR" sz="4000" kern="1200" dirty="0">
              <a:cs typeface="B Mitra" pitchFamily="2" charset="-78"/>
            </a:endParaRPr>
          </a:p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تجهیزات، ماشین‌الات و ...</a:t>
            </a:r>
            <a:endParaRPr lang="fa-IR" sz="40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اثر کارایی تخصیصی بازار سرمایه بر بهره‌وری سرمایه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بهبود بهره‌وری سرمایۀ</a:t>
            </a:r>
            <a:endParaRPr lang="en-US" sz="20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2820845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89236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انسداد جریان وجوه از بازار به شرکت</a:t>
            </a:r>
            <a:endParaRPr lang="en-US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3226533"/>
            <a:ext cx="4091939" cy="345586"/>
          </a:xfrm>
          <a:custGeom>
            <a:avLst/>
            <a:gdLst>
              <a:gd name="connsiteX0" fmla="*/ 0 w 4091939"/>
              <a:gd name="connsiteY0" fmla="*/ 0 h 345586"/>
              <a:gd name="connsiteX1" fmla="*/ 4091939 w 4091939"/>
              <a:gd name="connsiteY1" fmla="*/ 0 h 345586"/>
              <a:gd name="connsiteX2" fmla="*/ 4091939 w 4091939"/>
              <a:gd name="connsiteY2" fmla="*/ 345586 h 345586"/>
              <a:gd name="connsiteX3" fmla="*/ 0 w 4091939"/>
              <a:gd name="connsiteY3" fmla="*/ 345586 h 345586"/>
              <a:gd name="connsiteX4" fmla="*/ 0 w 4091939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939" h="345586">
                <a:moveTo>
                  <a:pt x="0" y="0"/>
                </a:moveTo>
                <a:lnTo>
                  <a:pt x="4091939" y="0"/>
                </a:lnTo>
                <a:lnTo>
                  <a:pt x="4091939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تجدید ساختار</a:t>
            </a:r>
            <a:endParaRPr lang="en-US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94860" y="3226533"/>
            <a:ext cx="4091939" cy="345586"/>
          </a:xfrm>
          <a:custGeom>
            <a:avLst/>
            <a:gdLst>
              <a:gd name="connsiteX0" fmla="*/ 0 w 4091939"/>
              <a:gd name="connsiteY0" fmla="*/ 0 h 345586"/>
              <a:gd name="connsiteX1" fmla="*/ 4091939 w 4091939"/>
              <a:gd name="connsiteY1" fmla="*/ 0 h 345586"/>
              <a:gd name="connsiteX2" fmla="*/ 4091939 w 4091939"/>
              <a:gd name="connsiteY2" fmla="*/ 345586 h 345586"/>
              <a:gd name="connsiteX3" fmla="*/ 0 w 4091939"/>
              <a:gd name="connsiteY3" fmla="*/ 345586 h 345586"/>
              <a:gd name="connsiteX4" fmla="*/ 0 w 4091939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939" h="345586">
                <a:moveTo>
                  <a:pt x="0" y="0"/>
                </a:moveTo>
                <a:lnTo>
                  <a:pt x="4091939" y="0"/>
                </a:lnTo>
                <a:lnTo>
                  <a:pt x="4091939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خروج از بازار</a:t>
            </a:r>
            <a:endParaRPr lang="en-US" sz="2000" kern="1200" dirty="0"/>
          </a:p>
        </p:txBody>
      </p:sp>
      <p:sp>
        <p:nvSpPr>
          <p:cNvPr id="10" name="Freeform 9"/>
          <p:cNvSpPr/>
          <p:nvPr/>
        </p:nvSpPr>
        <p:spPr>
          <a:xfrm rot="21600000"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1" rIns="142240" bIns="54703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عملکرد مالی ضعیف</a:t>
            </a:r>
            <a:endParaRPr lang="en-US" sz="2000" kern="1200" dirty="0"/>
          </a:p>
        </p:txBody>
      </p:sp>
      <p:sp>
        <p:nvSpPr>
          <p:cNvPr id="11" name="Freeform 10"/>
          <p:cNvSpPr/>
          <p:nvPr/>
        </p:nvSpPr>
        <p:spPr>
          <a:xfrm rot="21600000"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0" rIns="142240" bIns="54703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بهره‌وری سرمایۀ پایین</a:t>
            </a:r>
            <a:endParaRPr lang="en-US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303994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/>
              <a:t>بهره‌وري: مسئوليت‌هاي بنگاه</a:t>
            </a:r>
            <a:endParaRPr lang="fa-IR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743200"/>
            <a:ext cx="73152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حسین عبده تبریزی</a:t>
            </a:r>
            <a:endParaRPr lang="en-US" sz="32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algn="ctr" rtl="1"/>
            <a:endParaRPr lang="fa-IR" sz="32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algn="ctr" rtl="1"/>
            <a:endParaRPr lang="en-US" sz="32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lvl="0" algn="ctr" rtl="1"/>
            <a:r>
              <a:rPr lang="fa-IR" sz="2400" b="1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خردادماه 1391</a:t>
            </a:r>
          </a:p>
          <a:p>
            <a:pPr lvl="0" algn="ctr" rtl="1"/>
            <a:endParaRPr lang="fa-IR" sz="2400" b="1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lvl="0" algn="ctr" rtl="1"/>
            <a:r>
              <a:rPr lang="fa-IR" sz="2400" b="1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دانشكدة فني دانشگاه تهران</a:t>
            </a:r>
          </a:p>
          <a:p>
            <a:pPr lvl="0" algn="ctr" rtl="1"/>
            <a:endParaRPr lang="fa-IR" sz="2400" b="1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lvl="0" algn="ctr" rtl="1"/>
            <a:r>
              <a:rPr lang="fa-IR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برگزاركنندة همايش: انجمن ملي بهره‌وري ايران </a:t>
            </a:r>
            <a:endParaRPr lang="fa-IR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رشد بهره‌وري نيروي كار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b="1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سرماية فيزيكي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انباشت سرماية جديد، سرمايه برحسب هر نيروي كار را افزايش مي‌دهد و بهره‌وري كار را بالا مي‌برد. 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1968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a-IR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روی دیگر سکه</a:t>
            </a:r>
            <a:endParaRPr lang="en-US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B Tir" pitchFamily="2" charset="-78"/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438400" y="0"/>
          <a:ext cx="77266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1295400" y="10668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رشد بهره‌وري نيروي كار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b="1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رشد سرماية انساني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سرماية انساني از طريق آموزش </a:t>
            </a:r>
            <a:r>
              <a:rPr lang="en-US" sz="2800" kern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(education)</a:t>
            </a: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آموزش حين كار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(</a:t>
            </a:r>
            <a:r>
              <a:rPr lang="en-US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training)</a:t>
            </a:r>
            <a:r>
              <a:rPr lang="fa-IR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و كسب تجربة كاري (مهم‌ترين منبع رشد بهره‌وري) 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381000"/>
          <a:ext cx="510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736261" y="571500"/>
            <a:ext cx="2950539" cy="2552700"/>
            <a:chOff x="5334001" y="0"/>
            <a:chExt cx="2950539" cy="5715000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3951771" y="1382230"/>
              <a:ext cx="5715000" cy="295053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owchart: Manual Operation 4"/>
            <p:cNvSpPr/>
            <p:nvPr/>
          </p:nvSpPr>
          <p:spPr>
            <a:xfrm>
              <a:off x="5334001" y="0"/>
              <a:ext cx="2950539" cy="5715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ctr" anchorCtr="0">
              <a:noAutofit/>
            </a:bodyPr>
            <a:lstStyle/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 تغيير در متوسط ساعات كار هر كارگر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 تغيير در نسبت جمعيت شاغل به كل جمعيت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رشد جمعيت در سن كار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36261" y="3200400"/>
            <a:ext cx="2950539" cy="3086100"/>
            <a:chOff x="5334001" y="0"/>
            <a:chExt cx="2950539" cy="5715000"/>
          </a:xfrm>
        </p:grpSpPr>
        <p:sp>
          <p:nvSpPr>
            <p:cNvPr id="11" name="Flowchart: Manual Operation 10"/>
            <p:cNvSpPr/>
            <p:nvPr/>
          </p:nvSpPr>
          <p:spPr>
            <a:xfrm rot="16200000">
              <a:off x="3951771" y="1382230"/>
              <a:ext cx="5715000" cy="2950539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lowchart: Manual Operation 4"/>
            <p:cNvSpPr/>
            <p:nvPr/>
          </p:nvSpPr>
          <p:spPr>
            <a:xfrm>
              <a:off x="5334001" y="0"/>
              <a:ext cx="2950539" cy="5715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ctr" anchorCtr="0">
              <a:noAutofit/>
            </a:bodyPr>
            <a:lstStyle/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رشد سرماية فيزيكي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رشد سرماية انساني: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	آموزش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	آموزش حين خدمت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	تجربة كاري</a:t>
              </a:r>
            </a:p>
            <a:p>
              <a:pPr lvl="0" algn="justLow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1600" kern="1200" dirty="0" smtClean="0">
                  <a:cs typeface="B Titr" pitchFamily="2" charset="-78"/>
                </a:rPr>
                <a:t>پيشرفت‌هاي فن‌آوري</a:t>
              </a:r>
              <a:endParaRPr lang="en-US" sz="1600" kern="1200" dirty="0">
                <a:cs typeface="B Titr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دستيابي به </a:t>
            </a:r>
            <a:r>
              <a:rPr lang="fa-IR" sz="4000" b="1" kern="1200" smtClean="0">
                <a:latin typeface="B Tir"/>
                <a:cs typeface="B Titr" pitchFamily="2" charset="-78"/>
              </a:rPr>
              <a:t>نرخ بهره‌وري </a:t>
            </a:r>
            <a:r>
              <a:rPr lang="fa-IR" sz="4000" b="1" kern="1200" dirty="0" smtClean="0">
                <a:latin typeface="B Tir"/>
                <a:cs typeface="B Titr" pitchFamily="2" charset="-78"/>
              </a:rPr>
              <a:t>بالاتر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تجهيز پس‌اندازها </a:t>
            </a:r>
            <a:r>
              <a:rPr lang="en-US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كسب‌وكارهاي مالي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endParaRPr lang="fa-IR" sz="2800" kern="1200" dirty="0" smtClean="0">
              <a:latin typeface="Arial Unicode MS" pitchFamily="34" charset="-128"/>
              <a:ea typeface="Arial Unicode MS" pitchFamily="34" charset="-128"/>
              <a:cs typeface="B Zar" pitchFamily="2" charset="-78"/>
              <a:sym typeface="Wingdings" pitchFamily="2" charset="2"/>
            </a:endParaRP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پس‌انداز سرمايه‌گذاري را تأمين مالي مي‌كند؛ يعني، نرخ‌هاي پس‌انداز بالاتر رشد سرماية فيزيكي را باعث مي‌شود.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4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طراحي‌هاي مالي جديد براي افزايش پس‌اندازها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4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كسب‌وكارهاي مالي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4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انگيزه‌هاي مالياتي براي افزايش پس‌اندازها </a:t>
            </a:r>
            <a:r>
              <a:rPr lang="en-US" sz="24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4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دولت‌ها</a:t>
            </a:r>
            <a:endParaRPr lang="en-US" sz="24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دستيابي به نرخ بهره‌وري بالاتر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ارتقاي تحقيق تحقيق و توسعه </a:t>
            </a:r>
            <a:r>
              <a:rPr lang="en-US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تأمين مالي تحقيق و توسعه </a:t>
            </a:r>
            <a:r>
              <a:rPr lang="en-US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كسب‌وكارهاي مالي</a:t>
            </a:r>
          </a:p>
          <a:p>
            <a:pPr marL="3200400" lvl="8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مثال: سرماية مخاطره‌آميز</a:t>
            </a:r>
          </a:p>
          <a:p>
            <a:pPr marL="3200400" lvl="8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endParaRPr lang="fa-IR" sz="2200" dirty="0" smtClean="0">
              <a:latin typeface="Arial Unicode MS" pitchFamily="34" charset="-128"/>
              <a:ea typeface="Arial Unicode MS" pitchFamily="34" charset="-128"/>
              <a:cs typeface="B Zar" pitchFamily="2" charset="-78"/>
              <a:sym typeface="Wingdings" pitchFamily="2" charset="2"/>
            </a:endParaRP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يارانه‌ها و تأمين مالي مستقيم دولتي براي ارتقاي تحقيق و توسعة پايدار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2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دولت‌ها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endParaRPr lang="fa-IR" sz="2200" dirty="0" smtClean="0">
              <a:latin typeface="Arial Unicode MS" pitchFamily="34" charset="-128"/>
              <a:ea typeface="Arial Unicode MS" pitchFamily="34" charset="-128"/>
              <a:cs typeface="B Zar" pitchFamily="2" charset="-78"/>
              <a:sym typeface="Wingdings" pitchFamily="2" charset="2"/>
            </a:endParaRP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ثمرة تحقيق و توسعة پايدار نهايتاً به همه مي‌رسد و نه به كساني كه آن را تأمين مالي كرده‌اند.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دستيابي به نرخ بهره‌وري بالاتر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تشويق تجارت بين‌الملل </a:t>
            </a:r>
            <a:r>
              <a:rPr lang="en-US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 و دولت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6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تجارت بين‌الملل با واقعيت‌دادن به عايدات تخصص‌گرايي و تجارت به رشد كمك مي‌كند.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6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كشورها داراي رشد و بهره‌روي بالا، صادرات و واردات بالايي دارند</a:t>
            </a:r>
            <a:endParaRPr lang="en-US" sz="36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دستيابي به نرخ بهره‌وري بالاتر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endParaRPr lang="fa-IR" sz="3200" kern="1200" dirty="0" smtClean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  <a:p>
            <a:pPr marL="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endParaRPr lang="fa-IR" sz="3200" dirty="0" smtClean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  <a:p>
            <a:pPr marL="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ارتقاي كيفيت آموزش </a:t>
            </a:r>
            <a:r>
              <a:rPr lang="en-US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وظيفة كسب‌وكارهاي آموزشي</a:t>
            </a:r>
            <a:endParaRPr lang="en-US" sz="32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b="1" kern="1200" dirty="0" smtClean="0">
                <a:latin typeface="B Tir"/>
                <a:cs typeface="B Titr" pitchFamily="2" charset="-78"/>
              </a:rPr>
              <a:t>مسئوليت اجتماعي شركت </a:t>
            </a:r>
            <a:r>
              <a:rPr lang="en-US" sz="2700" b="1" kern="1200" dirty="0" smtClean="0">
                <a:latin typeface="B Tir"/>
                <a:cs typeface="B Titr" pitchFamily="2" charset="-78"/>
              </a:rPr>
              <a:t>(CSR)</a:t>
            </a:r>
            <a:r>
              <a:rPr lang="fa-IR" sz="2700" b="1" kern="1200" dirty="0" smtClean="0">
                <a:latin typeface="B Tir"/>
                <a:cs typeface="B Titr" pitchFamily="2" charset="-78"/>
              </a:rPr>
              <a:t> : مسير جديد افزايش بهره‌وري</a:t>
            </a:r>
            <a:endParaRPr lang="fa-IR" sz="27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4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مجموعه‌اي از وظايف و تعهدات قانوني و اخلاقي، ملي و بين‌المللي، و نيز وظايف در قبال گروه‌هاي ذي‌نفع كه از آثار فعاليت‌ها و عمليات سازمان‌ها ناشي مي‌شود و به حقوق اجتماعي، شغلي، محيطي، و حقوق انساني منتج مي‌شود.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4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دخيل‌كردن داوطلبانة متغيرهاي اجتماعي و زيست‌محيطي توسط شركت‌ها در عمليات كسب‌وكار خود و در رابطه خود با شركاي اجتماعي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fa-IR" sz="24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دولت‌ها بايد الگوي توليد و مصرف ناپايدار خود را كاهش داده و حذف كنند؛ دليل اصلي زوال محيط‌زيست در سطح جهان الگوهاي ناپايدار مصرف و توليد است. </a:t>
            </a:r>
            <a:endParaRPr lang="en-US" sz="24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سرماية دانش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سرماية دانش تابع قاعدة بازدة نزولي نيست. </a:t>
            </a:r>
            <a:r>
              <a:rPr lang="en-US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</a:t>
            </a: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 اهميت حضور سرماية دولتي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3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كشف خلق كالاهاي سرمايه‌اي مبتني بر دانش غالباً عمومي‌اند.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  <a:sym typeface="Wingdings" pitchFamily="2" charset="2"/>
              </a:rPr>
              <a:t>افزايش موجودي دانش سرمايه و كار را بهره‌ورتر (مولدتر) مي‌كند</a:t>
            </a:r>
            <a:endParaRPr lang="en-US" sz="32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بهره‌وری عامل کل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/>
              <a:t>)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Total Factor Productivity</a:t>
            </a:r>
            <a:endParaRPr lang="fa-IR" sz="40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2964599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بخشی از ستاده‌هاست که توسط نهاده‌های به‌کار رفته در تولید توضیح داده نمی‌شود.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8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502920" y="457200"/>
            <a:ext cx="8183880" cy="5410200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تربيت كارگران دانش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ارتقاي كارايي كارگران دانش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عوامل مؤثر بر ارتقاي كارايي كارگران دانش: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محدوديت‌هاي زماني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انجام اموري كه به‌خاطر آن امور كارگر دانش استخدام نشده است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عدم‌برنامه‌ريزي دقيق ساعت كار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رفع ضدانگيزش‌ها در مقابل بهره‌وري كارگر دانش</a:t>
            </a:r>
            <a:endParaRPr lang="en-US" sz="28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نقش مدير در قبال كارگران دانش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عامل تغيير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بررسي‌كننده و ريزبيني دائمي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عامل تعامل يبن كاركنان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گوش‌دهنده به صحبت كاركنان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سياستمدار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با توان: 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آموزش‌دادن و فروش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ارتباطات</a:t>
            </a:r>
          </a:p>
          <a:p>
            <a:pPr marL="1371600" lvl="4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درك و تشخيص</a:t>
            </a:r>
            <a:endParaRPr lang="en-US" sz="2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latin typeface="B Tir"/>
                <a:cs typeface="B Titr" pitchFamily="2" charset="-78"/>
              </a:rPr>
              <a:t>مسئوليت‌هاي مدير درقبال كارگران دانش</a:t>
            </a:r>
            <a:endParaRPr lang="fa-IR" sz="4000" b="1" kern="1200" dirty="0">
              <a:latin typeface="B Tir"/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به حداكثررساندن بازده روي سرمايه‌گذاري در دانش: افراد، فرايندها، و فن‌آوري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به مشاركت‌گذاشتن بهترين روش‌هاي عملي: و تقويت مزاياي مشاركت دانش ميان كاركنان 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ترويج نوآوري‌هاي شركت: و تجاري‌كردن انديشه‌‌هاي نو</a:t>
            </a:r>
          </a:p>
          <a:p>
            <a:pPr marL="0" lvl="1" indent="-285750" algn="justLow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Font typeface="Arial" charset="0"/>
              <a:buChar char="•"/>
            </a:pPr>
            <a:r>
              <a:rPr lang="fa-IR" sz="28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به حداقل‌رساندن زيان دانش: در همة سطوح كسب‌وكار</a:t>
            </a:r>
            <a:endParaRPr lang="en-US" sz="28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 تشکر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عوامل توضیح‌دهندۀ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774557"/>
            <a:ext cx="8183880" cy="3699540"/>
          </a:xfrm>
          <a:custGeom>
            <a:avLst/>
            <a:gdLst>
              <a:gd name="connsiteX0" fmla="*/ 0 w 8183880"/>
              <a:gd name="connsiteY0" fmla="*/ 616602 h 3699540"/>
              <a:gd name="connsiteX1" fmla="*/ 180599 w 8183880"/>
              <a:gd name="connsiteY1" fmla="*/ 180599 h 3699540"/>
              <a:gd name="connsiteX2" fmla="*/ 616603 w 8183880"/>
              <a:gd name="connsiteY2" fmla="*/ 1 h 3699540"/>
              <a:gd name="connsiteX3" fmla="*/ 7567278 w 8183880"/>
              <a:gd name="connsiteY3" fmla="*/ 0 h 3699540"/>
              <a:gd name="connsiteX4" fmla="*/ 8003281 w 8183880"/>
              <a:gd name="connsiteY4" fmla="*/ 180599 h 3699540"/>
              <a:gd name="connsiteX5" fmla="*/ 8183879 w 8183880"/>
              <a:gd name="connsiteY5" fmla="*/ 616603 h 3699540"/>
              <a:gd name="connsiteX6" fmla="*/ 8183880 w 8183880"/>
              <a:gd name="connsiteY6" fmla="*/ 3082938 h 3699540"/>
              <a:gd name="connsiteX7" fmla="*/ 8003281 w 8183880"/>
              <a:gd name="connsiteY7" fmla="*/ 3518942 h 3699540"/>
              <a:gd name="connsiteX8" fmla="*/ 7567277 w 8183880"/>
              <a:gd name="connsiteY8" fmla="*/ 3699540 h 3699540"/>
              <a:gd name="connsiteX9" fmla="*/ 616602 w 8183880"/>
              <a:gd name="connsiteY9" fmla="*/ 3699540 h 3699540"/>
              <a:gd name="connsiteX10" fmla="*/ 180599 w 8183880"/>
              <a:gd name="connsiteY10" fmla="*/ 3518941 h 3699540"/>
              <a:gd name="connsiteX11" fmla="*/ 1 w 8183880"/>
              <a:gd name="connsiteY11" fmla="*/ 3082937 h 3699540"/>
              <a:gd name="connsiteX12" fmla="*/ 0 w 8183880"/>
              <a:gd name="connsiteY12" fmla="*/ 616602 h 369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3699540">
                <a:moveTo>
                  <a:pt x="0" y="616602"/>
                </a:moveTo>
                <a:cubicBezTo>
                  <a:pt x="0" y="453069"/>
                  <a:pt x="64964" y="296234"/>
                  <a:pt x="180599" y="180599"/>
                </a:cubicBezTo>
                <a:cubicBezTo>
                  <a:pt x="296235" y="64964"/>
                  <a:pt x="453070" y="1"/>
                  <a:pt x="616603" y="1"/>
                </a:cubicBezTo>
                <a:lnTo>
                  <a:pt x="7567278" y="0"/>
                </a:lnTo>
                <a:cubicBezTo>
                  <a:pt x="7730811" y="0"/>
                  <a:pt x="7887646" y="64964"/>
                  <a:pt x="8003281" y="180599"/>
                </a:cubicBezTo>
                <a:cubicBezTo>
                  <a:pt x="8118916" y="296235"/>
                  <a:pt x="8183879" y="453070"/>
                  <a:pt x="8183879" y="616603"/>
                </a:cubicBezTo>
                <a:cubicBezTo>
                  <a:pt x="8183879" y="1438715"/>
                  <a:pt x="8183880" y="2260826"/>
                  <a:pt x="8183880" y="3082938"/>
                </a:cubicBezTo>
                <a:cubicBezTo>
                  <a:pt x="8183880" y="3246471"/>
                  <a:pt x="8118917" y="3403306"/>
                  <a:pt x="8003281" y="3518942"/>
                </a:cubicBezTo>
                <a:cubicBezTo>
                  <a:pt x="7887646" y="3634577"/>
                  <a:pt x="7730810" y="3699541"/>
                  <a:pt x="7567277" y="3699540"/>
                </a:cubicBezTo>
                <a:lnTo>
                  <a:pt x="616602" y="3699540"/>
                </a:lnTo>
                <a:cubicBezTo>
                  <a:pt x="453069" y="3699540"/>
                  <a:pt x="296234" y="3634577"/>
                  <a:pt x="180599" y="3518941"/>
                </a:cubicBezTo>
                <a:cubicBezTo>
                  <a:pt x="64964" y="3403306"/>
                  <a:pt x="1" y="3246470"/>
                  <a:pt x="1" y="3082937"/>
                </a:cubicBezTo>
                <a:cubicBezTo>
                  <a:pt x="1" y="2260825"/>
                  <a:pt x="0" y="1438714"/>
                  <a:pt x="0" y="61660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707" tIns="298707" rIns="298707" bIns="298707" numCol="1" spcCol="1270" anchor="ctr" anchorCtr="0">
            <a:noAutofit/>
          </a:bodyPr>
          <a:lstStyle/>
          <a:p>
            <a:pPr lvl="0" algn="ctr" defTabSz="137795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در حالی‌که  نهاده‌های تولید ( نیروی کار و سرمایه) ملموس‌ترند، عوامل توضیح‌دهندۀ بهره‌وری عامل کل  ناملمو‌س‌ترند. این عوامل، عوامل واقعی رشد اقتصادی به‌شمار می‌روند. برخی تحقیقات </a:t>
            </a:r>
            <a:r>
              <a:rPr lang="en-US" sz="3100" kern="1200" dirty="0" smtClean="0">
                <a:latin typeface="Arial Unicode MS" pitchFamily="34" charset="-128"/>
                <a:ea typeface="Arial Unicode MS" pitchFamily="34" charset="-128"/>
                <a:cs typeface="B Mitra" pitchFamily="2" charset="-78"/>
              </a:rPr>
              <a:t>60</a:t>
            </a:r>
            <a:r>
              <a:rPr lang="fa-IR" sz="31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 از رشد اقتصادی را به این عوامل نسبت می‌دهد.</a:t>
            </a:r>
            <a:endParaRPr lang="en-US" sz="31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8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برخی عوامل توضیح‌دهندۀ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" y="80043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912114" y="608555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رقابت</a:t>
            </a:r>
            <a:endParaRPr lang="fa-IR" sz="1800" kern="1200" dirty="0"/>
          </a:p>
        </p:txBody>
      </p:sp>
      <p:sp>
        <p:nvSpPr>
          <p:cNvPr id="8" name="Rectangle 7"/>
          <p:cNvSpPr/>
          <p:nvPr/>
        </p:nvSpPr>
        <p:spPr>
          <a:xfrm>
            <a:off x="502920" y="139011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114" y="1198235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ساختار بازار کالا</a:t>
            </a:r>
            <a:endParaRPr lang="en-US" sz="18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502920" y="197979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114" y="178791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ساختار بازار مالی</a:t>
            </a:r>
            <a:endParaRPr lang="fa-IR" sz="18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502920" y="256947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114" y="237759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رشد تکنولوژی</a:t>
            </a:r>
            <a:endParaRPr lang="en-US" sz="18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502920" y="315915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912114" y="296727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اندازۀ بنگاه</a:t>
            </a:r>
            <a:endParaRPr lang="en-US" sz="1800" kern="1200" dirty="0"/>
          </a:p>
        </p:txBody>
      </p:sp>
      <p:sp>
        <p:nvSpPr>
          <p:cNvPr id="16" name="Rectangle 15"/>
          <p:cNvSpPr/>
          <p:nvPr/>
        </p:nvSpPr>
        <p:spPr>
          <a:xfrm>
            <a:off x="502920" y="374883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912114" y="355695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اندازۀ بازار</a:t>
            </a:r>
            <a:endParaRPr lang="en-US" sz="1800" kern="1200" dirty="0"/>
          </a:p>
        </p:txBody>
      </p:sp>
      <p:sp>
        <p:nvSpPr>
          <p:cNvPr id="18" name="Rectangle 17"/>
          <p:cNvSpPr/>
          <p:nvPr/>
        </p:nvSpPr>
        <p:spPr>
          <a:xfrm>
            <a:off x="502920" y="433851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912114" y="414663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درجۀ مالکیت</a:t>
            </a:r>
            <a:endParaRPr lang="en-US" sz="1800" kern="1200" dirty="0"/>
          </a:p>
        </p:txBody>
      </p:sp>
      <p:sp>
        <p:nvSpPr>
          <p:cNvPr id="20" name="Rectangle 19"/>
          <p:cNvSpPr/>
          <p:nvPr/>
        </p:nvSpPr>
        <p:spPr>
          <a:xfrm>
            <a:off x="502920" y="492819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912114" y="473631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آب و هوا</a:t>
            </a:r>
            <a:endParaRPr lang="fa-IR" sz="1800" kern="1200" dirty="0"/>
          </a:p>
        </p:txBody>
      </p:sp>
    </p:spTree>
    <p:extLst>
      <p:ext uri="{BB962C8B-B14F-4D97-AF65-F5344CB8AC3E}">
        <p14:creationId xmlns:p14="http://schemas.microsoft.com/office/powerpoint/2010/main" val="36461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4600" y="762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انگيزه‌ها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762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نوآوري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05600" y="1905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محصولات جديد و بهتر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1905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فنون جديد و بهتر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3124200"/>
            <a:ext cx="1981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cs typeface="B Titr" pitchFamily="2" charset="-78"/>
              </a:rPr>
              <a:t>شركت‌هاي جديد متولد مي‌شود و شركت‌هايي منحل مي‌شود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05400" y="4114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مشاغل بهتر و جديد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10200" y="5105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cs typeface="B Titr" pitchFamily="2" charset="-78"/>
              </a:rPr>
              <a:t>كالاها و خدمات مصرفي بيشتر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95400" y="4114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سطح زندگي بالاتر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0" y="1905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cs typeface="B Titr" pitchFamily="2" charset="-78"/>
              </a:rPr>
              <a:t>تقاضا براي سطح زندگي بالاتر</a:t>
            </a:r>
            <a:endParaRPr lang="en-US" sz="1400" dirty="0">
              <a:cs typeface="B Titr" pitchFamily="2" charset="-78"/>
            </a:endParaRPr>
          </a:p>
        </p:txBody>
      </p:sp>
      <p:cxnSp>
        <p:nvCxnSpPr>
          <p:cNvPr id="17" name="Straight Arrow Connector 16"/>
          <p:cNvCxnSpPr>
            <a:stCxn id="15" idx="0"/>
            <a:endCxn id="7" idx="1"/>
          </p:cNvCxnSpPr>
          <p:nvPr/>
        </p:nvCxnSpPr>
        <p:spPr>
          <a:xfrm rot="5400000" flipH="1" flipV="1">
            <a:off x="1600200" y="990600"/>
            <a:ext cx="762000" cy="10668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8" idx="1"/>
          </p:cNvCxnSpPr>
          <p:nvPr/>
        </p:nvCxnSpPr>
        <p:spPr>
          <a:xfrm>
            <a:off x="3886200" y="1143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9" idx="0"/>
          </p:cNvCxnSpPr>
          <p:nvPr/>
        </p:nvCxnSpPr>
        <p:spPr>
          <a:xfrm>
            <a:off x="6096000" y="1143000"/>
            <a:ext cx="1295400" cy="762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13" idx="3"/>
          </p:cNvCxnSpPr>
          <p:nvPr/>
        </p:nvCxnSpPr>
        <p:spPr>
          <a:xfrm flipH="1">
            <a:off x="6781800" y="2286000"/>
            <a:ext cx="1295400" cy="3200400"/>
          </a:xfrm>
          <a:prstGeom prst="bentConnector3">
            <a:avLst>
              <a:gd name="adj1" fmla="val -176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2"/>
            <a:endCxn id="10" idx="2"/>
          </p:cNvCxnSpPr>
          <p:nvPr/>
        </p:nvCxnSpPr>
        <p:spPr>
          <a:xfrm rot="5400000">
            <a:off x="6553200" y="1828800"/>
            <a:ext cx="1588" cy="1676400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1" idx="0"/>
          </p:cNvCxnSpPr>
          <p:nvPr/>
        </p:nvCxnSpPr>
        <p:spPr>
          <a:xfrm rot="16200000" flipH="1">
            <a:off x="6477000" y="29718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  <a:endCxn id="12" idx="3"/>
          </p:cNvCxnSpPr>
          <p:nvPr/>
        </p:nvCxnSpPr>
        <p:spPr>
          <a:xfrm rot="5400000">
            <a:off x="6248400" y="4114800"/>
            <a:ext cx="6096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2" idx="1"/>
            <a:endCxn id="14" idx="3"/>
          </p:cNvCxnSpPr>
          <p:nvPr/>
        </p:nvCxnSpPr>
        <p:spPr>
          <a:xfrm rot="10800000">
            <a:off x="2667000" y="4495800"/>
            <a:ext cx="2438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13" idx="1"/>
            <a:endCxn id="14" idx="2"/>
          </p:cNvCxnSpPr>
          <p:nvPr/>
        </p:nvCxnSpPr>
        <p:spPr>
          <a:xfrm rot="10800000">
            <a:off x="1981200" y="4876800"/>
            <a:ext cx="3429000" cy="609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0"/>
            <a:endCxn id="15" idx="2"/>
          </p:cNvCxnSpPr>
          <p:nvPr/>
        </p:nvCxnSpPr>
        <p:spPr>
          <a:xfrm rot="16200000" flipV="1">
            <a:off x="990600" y="31242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276600" y="2743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اوقات فراغت بيشتر</a:t>
            </a:r>
            <a:endParaRPr lang="en-US" sz="1600" dirty="0">
              <a:cs typeface="B Titr" pitchFamily="2" charset="-78"/>
            </a:endParaRPr>
          </a:p>
        </p:txBody>
      </p:sp>
      <p:cxnSp>
        <p:nvCxnSpPr>
          <p:cNvPr id="45" name="Straight Arrow Connector 44"/>
          <p:cNvCxnSpPr>
            <a:stCxn id="10" idx="1"/>
            <a:endCxn id="41" idx="0"/>
          </p:cNvCxnSpPr>
          <p:nvPr/>
        </p:nvCxnSpPr>
        <p:spPr>
          <a:xfrm rot="10800000" flipV="1">
            <a:off x="3962400" y="2286000"/>
            <a:ext cx="1066800" cy="457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2"/>
            <a:endCxn id="14" idx="3"/>
          </p:cNvCxnSpPr>
          <p:nvPr/>
        </p:nvCxnSpPr>
        <p:spPr>
          <a:xfrm rot="5400000">
            <a:off x="2819400" y="3352800"/>
            <a:ext cx="990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10" idx="0"/>
          </p:cNvCxnSpPr>
          <p:nvPr/>
        </p:nvCxnSpPr>
        <p:spPr>
          <a:xfrm rot="16200000" flipH="1">
            <a:off x="5372100" y="15621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dirty="0" smtClean="0">
                <a:latin typeface="Arial Unicode MS" pitchFamily="34" charset="-128"/>
                <a:ea typeface="Arial Unicode MS" pitchFamily="34" charset="-128"/>
                <a:cs typeface="B Titr" pitchFamily="2" charset="-78"/>
              </a:rPr>
              <a:t>رشد اقتصادي</a:t>
            </a:r>
            <a:endParaRPr lang="fa-IR" sz="4000" kern="1200" dirty="0">
              <a:cs typeface="B Tit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4149372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endParaRPr lang="fa-IR" sz="4000" kern="1200" dirty="0" smtClean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توسعة پايدار امكانات توليد كه برحسب ارقام واقعي توليد ناخالص داخلي در طول دوره‌اي معين اندازه‌گيري مي‌شود. 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502920" y="457200"/>
            <a:ext cx="8183880" cy="4225427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نرخ رشد اقتصادي: </a:t>
            </a: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endParaRPr lang="fa-IR" sz="3200" kern="1200" dirty="0" smtClean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  <a:p>
            <a:pPr marL="285750" lvl="1" indent="-285750" algn="just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درصد تغيير ساليانة توليد ناخالص داخلي برحسب ارقام ريالي؛ نرخ رشد اقتصادي به ما مي‌گويد كل اقتصاد با چه سرعتي بسط مي‌يابد؛ سطح زندگي به </a:t>
            </a:r>
            <a:r>
              <a:rPr lang="en-US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GDP</a:t>
            </a:r>
            <a:r>
              <a:rPr lang="fa-IR" sz="3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 واقعي سرانه بستگي دارد. </a:t>
            </a:r>
            <a:endParaRPr lang="en-US" sz="32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953000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GDP</a:t>
                      </a:r>
                      <a:r>
                        <a:rPr lang="fa-IR" sz="2000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واقعي</a:t>
                      </a:r>
                      <a:endParaRPr lang="en-US" sz="2000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cs typeface="B Zar" pitchFamily="2" charset="-78"/>
                          <a:sym typeface="Wingdings" pitchFamily="2" charset="2"/>
                        </a:rPr>
                        <a:t> </a:t>
                      </a:r>
                      <a:r>
                        <a:rPr lang="fa-IR" sz="2000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استاندارد</a:t>
                      </a:r>
                      <a:r>
                        <a:rPr lang="fa-IR" sz="2000" b="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زندگي</a:t>
                      </a:r>
                      <a:endParaRPr lang="en-US" sz="2000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جمعيت</a:t>
                      </a:r>
                      <a:endParaRPr lang="en-US" sz="2000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343400"/>
            <a:ext cx="3048000" cy="457200"/>
          </a:xfrm>
        </p:spPr>
        <p:txBody>
          <a:bodyPr>
            <a:normAutofit/>
          </a:bodyPr>
          <a:lstStyle/>
          <a:p>
            <a:pPr algn="ctr"/>
            <a:r>
              <a:rPr lang="fa-IR" sz="2000" dirty="0" smtClean="0"/>
              <a:t>نرخ رشد (درصد سالانه)</a:t>
            </a:r>
            <a:endParaRPr lang="en-US" sz="2000" dirty="0"/>
          </a:p>
        </p:txBody>
      </p:sp>
      <p:pic>
        <p:nvPicPr>
          <p:cNvPr id="1026" name="Picture 2" descr="C:\Users\tabrizi\Desktop\Productivity seminar\Picture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b="4255"/>
          <a:stretch>
            <a:fillRect/>
          </a:stretch>
        </p:blipFill>
        <p:spPr bwMode="auto">
          <a:xfrm>
            <a:off x="2743200" y="744937"/>
            <a:ext cx="3864219" cy="35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362200" y="990600"/>
            <a:ext cx="457200" cy="3276600"/>
          </a:xfrm>
          <a:prstGeom prst="rect">
            <a:avLst/>
          </a:prstGeom>
        </p:spPr>
        <p:txBody>
          <a:bodyPr vert="vert270" anchor="b" anchorCtr="0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Bardiya" pitchFamily="2" charset="-78"/>
              </a:rPr>
              <a:t>تعداد سال‌ها تا دو برابرشدن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B Bardi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86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1002</Words>
  <Application>Microsoft Office PowerPoint</Application>
  <PresentationFormat>On-screen Show (4:3)</PresentationFormat>
  <Paragraphs>201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QuizShow</vt:lpstr>
      <vt:lpstr>Aspect</vt:lpstr>
      <vt:lpstr>بسم‌الله الرحمن الرحیم</vt:lpstr>
      <vt:lpstr>بهره‌وري: مسئوليت‌هاي بنگاه</vt:lpstr>
      <vt:lpstr>بهره‌وری عامل کل (TFP )</vt:lpstr>
      <vt:lpstr>عوامل توضیح‌دهندۀ TFP</vt:lpstr>
      <vt:lpstr>برخی عوامل توضیح‌دهندۀ TFP</vt:lpstr>
      <vt:lpstr>PowerPoint Presentation</vt:lpstr>
      <vt:lpstr>PowerPoint Presentation</vt:lpstr>
      <vt:lpstr>PowerPoint Presentation</vt:lpstr>
      <vt:lpstr>نرخ رشد (درصد سالانه)</vt:lpstr>
      <vt:lpstr>PowerPoint Presentation</vt:lpstr>
      <vt:lpstr>PowerPoint Presentation</vt:lpstr>
      <vt:lpstr>PowerPoint Presentation</vt:lpstr>
      <vt:lpstr>تعریف بهره‌وری</vt:lpstr>
      <vt:lpstr>بهره‌وری</vt:lpstr>
      <vt:lpstr>PowerPoint Presentation</vt:lpstr>
      <vt:lpstr>PowerPoint Presentation</vt:lpstr>
      <vt:lpstr>PowerPoint Presentation</vt:lpstr>
      <vt:lpstr>انواع سرمایه</vt:lpstr>
      <vt:lpstr>اثر کارایی تخصیصی بازار سرمایه بر بهره‌وری سرمایه</vt:lpstr>
      <vt:lpstr>PowerPoint Presentation</vt:lpstr>
      <vt:lpstr>روی دیگر سکه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2009-07-03T18:31:28Z</dcterms:created>
  <dcterms:modified xsi:type="dcterms:W3CDTF">2012-05-21T09:05:40Z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